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095850240f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095850240f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095850240f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095850240f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95850240f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95850240f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095850240f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095850240f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095850240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095850240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095850240f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095850240f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095850240f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095850240f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095850240f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095850240f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095850240f_0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095850240f_0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095850240f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095850240f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095850240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095850240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095850240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095850240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095850240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095850240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095850240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095850240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095850240f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095850240f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095850240f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095850240f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095850240f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095850240f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med">
        <p14:prism dir="l"/>
      </p:transition>
    </mc:Choice>
    <mc:Fallback>
      <p:transition spd="med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9.png"/><Relationship Id="rId5" Type="http://schemas.openxmlformats.org/officeDocument/2006/relationships/image" Target="../media/image5.jpg"/><Relationship Id="rId6" Type="http://schemas.openxmlformats.org/officeDocument/2006/relationships/image" Target="../media/image7.jpg"/><Relationship Id="rId7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Noam Chomsky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Language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presentation by Otto Mättas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319500" y="1312725"/>
            <a:ext cx="28080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Linguistic Competence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319500" y="2130810"/>
            <a:ext cx="28080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Refers to an individual's internalized knowledge of their language's rules and structures.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Represents the subconscious understanding that enables the production and comprehension of sentences.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Is considered idealised and free from errors or limitations.</a:t>
            </a:r>
            <a:endParaRPr/>
          </a:p>
        </p:txBody>
      </p:sp>
      <p:sp>
        <p:nvSpPr>
          <p:cNvPr id="153" name="Google Shape;153;p22"/>
          <p:cNvSpPr txBox="1"/>
          <p:nvPr>
            <p:ph type="title"/>
          </p:nvPr>
        </p:nvSpPr>
        <p:spPr>
          <a:xfrm>
            <a:off x="3168000" y="1312725"/>
            <a:ext cx="28080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Linguistic Performance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3168000" y="2130810"/>
            <a:ext cx="28080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The actual use of language in real-life situations.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Can be influenced by factors such as memory constraints, distractions, and errors.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May not always accurately reflect an individual's linguistic competence.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 txBox="1"/>
          <p:nvPr>
            <p:ph type="title"/>
          </p:nvPr>
        </p:nvSpPr>
        <p:spPr>
          <a:xfrm>
            <a:off x="6016500" y="1312725"/>
            <a:ext cx="28080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Distinction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56" name="Google Shape;156;p22"/>
          <p:cNvSpPr txBox="1"/>
          <p:nvPr>
            <p:ph idx="1" type="body"/>
          </p:nvPr>
        </p:nvSpPr>
        <p:spPr>
          <a:xfrm>
            <a:off x="6016500" y="2130810"/>
            <a:ext cx="28080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Chomsky focuses on competence to study the inherent capabilities of the human mind regarding language.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Emphasises that performance can be variable and is not the best measure of linguistic knowledge.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Understanding competence helps in uncovering the universal aspects of language.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2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dk1"/>
                </a:solidFill>
              </a:rPr>
              <a:t>Competence vs Performance</a:t>
            </a:r>
            <a:endParaRPr sz="3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Deep/Surface Structures</a:t>
            </a:r>
            <a:endParaRPr sz="3900"/>
          </a:p>
        </p:txBody>
      </p:sp>
      <p:sp>
        <p:nvSpPr>
          <p:cNvPr id="163" name="Google Shape;163;p23"/>
          <p:cNvSpPr/>
          <p:nvPr/>
        </p:nvSpPr>
        <p:spPr>
          <a:xfrm>
            <a:off x="371775" y="1988900"/>
            <a:ext cx="41034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3"/>
          <p:cNvSpPr/>
          <p:nvPr/>
        </p:nvSpPr>
        <p:spPr>
          <a:xfrm>
            <a:off x="4575206" y="1988900"/>
            <a:ext cx="41034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3"/>
          <p:cNvSpPr txBox="1"/>
          <p:nvPr>
            <p:ph type="title"/>
          </p:nvPr>
        </p:nvSpPr>
        <p:spPr>
          <a:xfrm>
            <a:off x="4654200" y="2061900"/>
            <a:ext cx="39528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Surface Structure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The final syntactic form of a sentence that results from transformations applied to the deep structure.</a:t>
            </a:r>
            <a:endParaRPr sz="1900"/>
          </a:p>
        </p:txBody>
      </p:sp>
      <p:sp>
        <p:nvSpPr>
          <p:cNvPr id="166" name="Google Shape;166;p23"/>
          <p:cNvSpPr txBox="1"/>
          <p:nvPr>
            <p:ph type="title"/>
          </p:nvPr>
        </p:nvSpPr>
        <p:spPr>
          <a:xfrm>
            <a:off x="447975" y="2061900"/>
            <a:ext cx="39528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Deep Structure</a:t>
            </a:r>
            <a:endParaRPr sz="18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The underlying, abstract syntactic organisation of a sentence that conveys its fundamental meaning.</a:t>
            </a:r>
            <a:endParaRPr sz="19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Transformational Grammar</a:t>
            </a:r>
            <a:endParaRPr/>
          </a:p>
        </p:txBody>
      </p:sp>
      <p:sp>
        <p:nvSpPr>
          <p:cNvPr id="172" name="Google Shape;172;p24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 system of rules that transforms deep structures into surface structures.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Accounts for the relationships between different sentence forms that share the same meaning.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Explains how complex sentences can be generated from simple underlying representations.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79" name="Google Shape;179;p2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Examples</a:t>
            </a:r>
            <a:endParaRPr b="1" sz="18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1" name="Google Shape;181;p2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Active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"The boy threw the ball."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Passive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"The ball was thrown by the boy."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Explanation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Both sentences have the same deep structure but different surface structures due to transformational rules.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Generative Grammar</a:t>
            </a:r>
            <a:endParaRPr sz="3900"/>
          </a:p>
        </p:txBody>
      </p:sp>
      <p:sp>
        <p:nvSpPr>
          <p:cNvPr id="187" name="Google Shape;187;p26"/>
          <p:cNvSpPr/>
          <p:nvPr/>
        </p:nvSpPr>
        <p:spPr>
          <a:xfrm>
            <a:off x="371775" y="1988900"/>
            <a:ext cx="41034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6"/>
          <p:cNvSpPr/>
          <p:nvPr/>
        </p:nvSpPr>
        <p:spPr>
          <a:xfrm>
            <a:off x="4575206" y="1988900"/>
            <a:ext cx="41034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6"/>
          <p:cNvSpPr txBox="1"/>
          <p:nvPr>
            <p:ph type="title"/>
          </p:nvPr>
        </p:nvSpPr>
        <p:spPr>
          <a:xfrm>
            <a:off x="4654200" y="2061900"/>
            <a:ext cx="39528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Focuses on the innate structures that allow humans to produce and understand language.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6"/>
          <p:cNvSpPr txBox="1"/>
          <p:nvPr>
            <p:ph type="title"/>
          </p:nvPr>
        </p:nvSpPr>
        <p:spPr>
          <a:xfrm>
            <a:off x="447975" y="2061900"/>
            <a:ext cx="39528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 theory that proposes a finite set of rules can generate an infinite number of grammatical sentences.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319500" y="1312725"/>
            <a:ext cx="41319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Recursive Nature of Language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96" name="Google Shape;196;p27"/>
          <p:cNvSpPr txBox="1"/>
          <p:nvPr>
            <p:ph idx="1" type="body"/>
          </p:nvPr>
        </p:nvSpPr>
        <p:spPr>
          <a:xfrm>
            <a:off x="319500" y="2130807"/>
            <a:ext cx="41319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Language allows for the embedding of clauses within clauses, enabling endless sentence creation.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Recursion is a key feature that contributes to the infinite generative capacity of language.</a:t>
            </a:r>
            <a:endParaRPr/>
          </a:p>
        </p:txBody>
      </p:sp>
      <p:sp>
        <p:nvSpPr>
          <p:cNvPr id="197" name="Google Shape;197;p27"/>
          <p:cNvSpPr txBox="1"/>
          <p:nvPr>
            <p:ph type="title"/>
          </p:nvPr>
        </p:nvSpPr>
        <p:spPr>
          <a:xfrm>
            <a:off x="4692600" y="1312725"/>
            <a:ext cx="41319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Impact on Linguistics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98" name="Google Shape;198;p27"/>
          <p:cNvSpPr txBox="1"/>
          <p:nvPr>
            <p:ph idx="1" type="body"/>
          </p:nvPr>
        </p:nvSpPr>
        <p:spPr>
          <a:xfrm>
            <a:off x="4692600" y="2130807"/>
            <a:ext cx="41319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Shifted the study of linguistics from merely describing language to explaining its underlying structure.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Encouraged the development of formal models to represent linguistic knowledge.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Influenced various fields, including computer science and artificial intelligence.</a:t>
            </a:r>
            <a:endParaRPr/>
          </a:p>
        </p:txBody>
      </p:sp>
      <p:sp>
        <p:nvSpPr>
          <p:cNvPr id="199" name="Google Shape;199;p27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dk1"/>
                </a:solidFill>
              </a:rPr>
              <a:t>Generative Grammar</a:t>
            </a:r>
            <a:endParaRPr sz="3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 on Cognitive Science</a:t>
            </a:r>
            <a:endParaRPr/>
          </a:p>
        </p:txBody>
      </p:sp>
      <p:sp>
        <p:nvSpPr>
          <p:cNvPr id="205" name="Google Shape;205;p28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Chomsky's theories suggest that the human brain is pre-equipped with structures for language learning.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Influenced research on the nature of human cognition and the mind's innate capacities.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Contributed to debates on the nature versus nurture aspects of cognitive development.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Critiques of Chomsky’s Theory</a:t>
            </a:r>
            <a:endParaRPr/>
          </a:p>
        </p:txBody>
      </p:sp>
      <p:sp>
        <p:nvSpPr>
          <p:cNvPr id="212" name="Google Shape;212;p2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Some linguists argue that language can be learned through interaction and does not require innate grammar.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Usage-based models emphasize the importance of social interaction and frequency in language acquisition.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Critics point out that Chomsky's theories may not account for all linguistic diversity and language change.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0"/>
          <p:cNvSpPr txBox="1"/>
          <p:nvPr>
            <p:ph type="title"/>
          </p:nvPr>
        </p:nvSpPr>
        <p:spPr>
          <a:xfrm>
            <a:off x="319500" y="1312725"/>
            <a:ext cx="28080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Summary of Key Points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219" name="Google Shape;219;p30"/>
          <p:cNvSpPr txBox="1"/>
          <p:nvPr>
            <p:ph idx="1" type="body"/>
          </p:nvPr>
        </p:nvSpPr>
        <p:spPr>
          <a:xfrm>
            <a:off x="319500" y="2130810"/>
            <a:ext cx="28080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Chomsky introduced the idea of an innate language faculty with Universal Grammar and the LAD.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Distinguished between linguistic competence and performance.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Developed concepts of deep and surface structures and transformational grammar.</a:t>
            </a:r>
            <a:endParaRPr/>
          </a:p>
        </p:txBody>
      </p:sp>
      <p:sp>
        <p:nvSpPr>
          <p:cNvPr id="220" name="Google Shape;220;p30"/>
          <p:cNvSpPr txBox="1"/>
          <p:nvPr>
            <p:ph type="title"/>
          </p:nvPr>
        </p:nvSpPr>
        <p:spPr>
          <a:xfrm>
            <a:off x="3168000" y="1312725"/>
            <a:ext cx="28080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Relevance Today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221" name="Google Shape;221;p30"/>
          <p:cNvSpPr txBox="1"/>
          <p:nvPr>
            <p:ph idx="1" type="body"/>
          </p:nvPr>
        </p:nvSpPr>
        <p:spPr>
          <a:xfrm>
            <a:off x="3168000" y="2130810"/>
            <a:ext cx="28080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His theories continue to influence modern linguistic research and cognitive science.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Provides a framework for exploring how language is processed and represented in the mind.</a:t>
            </a:r>
            <a:endParaRPr/>
          </a:p>
        </p:txBody>
      </p:sp>
      <p:sp>
        <p:nvSpPr>
          <p:cNvPr id="222" name="Google Shape;222;p30"/>
          <p:cNvSpPr txBox="1"/>
          <p:nvPr>
            <p:ph type="title"/>
          </p:nvPr>
        </p:nvSpPr>
        <p:spPr>
          <a:xfrm>
            <a:off x="6016500" y="1312725"/>
            <a:ext cx="2808000" cy="67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Final Thoughts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223" name="Google Shape;223;p30"/>
          <p:cNvSpPr txBox="1"/>
          <p:nvPr>
            <p:ph idx="1" type="body"/>
          </p:nvPr>
        </p:nvSpPr>
        <p:spPr>
          <a:xfrm>
            <a:off x="6016500" y="2130810"/>
            <a:ext cx="28080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The debate over the innate versus learned aspects of language remains active.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Chomsky's work has laid the groundwork for ongoing exploration into human language and cognition.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Future research may integrate his theories with alternative models for a more comprehensive understanding.</a:t>
            </a:r>
            <a:endParaRPr/>
          </a:p>
        </p:txBody>
      </p:sp>
      <p:sp>
        <p:nvSpPr>
          <p:cNvPr id="224" name="Google Shape;224;p30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>
                <a:solidFill>
                  <a:schemeClr val="dk1"/>
                </a:solidFill>
              </a:rPr>
              <a:t>Noam Chomsky on Language</a:t>
            </a:r>
            <a:endParaRPr sz="3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650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6301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Exploring the Foundations of Generative Grammar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996825"/>
            <a:ext cx="6301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Chomsky’s theories of grammar and </a:t>
            </a:r>
            <a:r>
              <a:rPr b="0" lang="en" sz="18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language</a:t>
            </a:r>
            <a:r>
              <a:rPr b="0"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are often referred to as </a:t>
            </a:r>
            <a:r>
              <a:rPr lang="en" sz="18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generative</a:t>
            </a:r>
            <a:r>
              <a:rPr b="0"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transformational</a:t>
            </a:r>
            <a:r>
              <a:rPr b="0"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, or </a:t>
            </a:r>
            <a:r>
              <a:rPr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transformational-generative.</a:t>
            </a:r>
            <a:r>
              <a:rPr b="0"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In a mathematical sense, generative means formally explicit. In the case of language, however, the </a:t>
            </a:r>
            <a:r>
              <a:rPr b="0" lang="en" sz="18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meaning</a:t>
            </a:r>
            <a:r>
              <a:rPr b="0"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of the term typically also includes the notion of </a:t>
            </a:r>
            <a:r>
              <a:rPr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productivity </a:t>
            </a:r>
            <a:r>
              <a:rPr b="0"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— i.e., the capacity to produce an </a:t>
            </a:r>
            <a:r>
              <a:rPr b="0" lang="en" sz="18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infinite</a:t>
            </a:r>
            <a:r>
              <a:rPr b="0"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number of grammatical phrases and sentences using only finite means (e.g., a finite number of principles and </a:t>
            </a:r>
            <a:r>
              <a:rPr b="0" lang="en" sz="1800">
                <a:solidFill>
                  <a:srgbClr val="1A1A1A"/>
                </a:solidFill>
                <a:latin typeface="Lato"/>
                <a:ea typeface="Lato"/>
                <a:cs typeface="Lato"/>
                <a:sym typeface="Lato"/>
              </a:rPr>
              <a:t>parameters</a:t>
            </a:r>
            <a:r>
              <a:rPr b="0" lang="en" sz="1800">
                <a:solidFill>
                  <a:srgbClr val="1A1A1A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and a finite vocabulary).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 rotWithShape="1">
          <a:blip r:embed="rId3">
            <a:alphaModFix/>
          </a:blip>
          <a:srcRect b="6777" l="0" r="0" t="6769"/>
          <a:stretch/>
        </p:blipFill>
        <p:spPr>
          <a:xfrm>
            <a:off x="7343776" y="2804500"/>
            <a:ext cx="1572275" cy="2051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25" y="514725"/>
            <a:ext cx="1966725" cy="2569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6050" y="514713"/>
            <a:ext cx="2111899" cy="2426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 rotWithShape="1">
          <a:blip r:embed="rId5">
            <a:alphaModFix/>
          </a:blip>
          <a:srcRect b="0" l="40089" r="7056" t="0"/>
          <a:stretch/>
        </p:blipFill>
        <p:spPr>
          <a:xfrm>
            <a:off x="2086150" y="2204150"/>
            <a:ext cx="1729687" cy="242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6">
            <a:alphaModFix/>
          </a:blip>
          <a:srcRect b="36864" l="26976" r="29236" t="0"/>
          <a:stretch/>
        </p:blipFill>
        <p:spPr>
          <a:xfrm>
            <a:off x="6547525" y="514725"/>
            <a:ext cx="2111899" cy="256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29878" y="2322150"/>
            <a:ext cx="1743795" cy="23088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 txBox="1"/>
          <p:nvPr/>
        </p:nvSpPr>
        <p:spPr>
          <a:xfrm>
            <a:off x="926200" y="3084300"/>
            <a:ext cx="84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1950s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2554900" y="1742450"/>
            <a:ext cx="84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1970s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2" name="Google Shape;92;p15"/>
          <p:cNvSpPr txBox="1"/>
          <p:nvPr/>
        </p:nvSpPr>
        <p:spPr>
          <a:xfrm>
            <a:off x="4149300" y="2941525"/>
            <a:ext cx="84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1990s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" name="Google Shape;93;p15"/>
          <p:cNvSpPr txBox="1"/>
          <p:nvPr/>
        </p:nvSpPr>
        <p:spPr>
          <a:xfrm>
            <a:off x="5665038" y="1860450"/>
            <a:ext cx="84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200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7208850" y="3084300"/>
            <a:ext cx="845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202</a:t>
            </a:r>
            <a:r>
              <a:rPr lang="en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Behaviourism vs Innatism</a:t>
            </a:r>
            <a:endParaRPr/>
          </a:p>
        </p:txBody>
      </p:sp>
      <p:sp>
        <p:nvSpPr>
          <p:cNvPr id="100" name="Google Shape;100;p16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Behaviorist view</a:t>
            </a:r>
            <a:endParaRPr b="1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Language is learned through interaction with the environment.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Emphasis on stimulus-response conditioning.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Chomsky’s Critique</a:t>
            </a:r>
            <a:endParaRPr/>
          </a:p>
        </p:txBody>
      </p:sp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Argued that behaviorism cannot account for the complexity of language.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Children often produce sentences they've never heard before.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Introduced the idea that language ability is innate.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Universal Grammar (UG)</a:t>
            </a:r>
            <a:endParaRPr sz="3900"/>
          </a:p>
        </p:txBody>
      </p:sp>
      <p:sp>
        <p:nvSpPr>
          <p:cNvPr id="114" name="Google Shape;114;p18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Suggests that the ability to learn grammar is hard-wired into the brain.</a:t>
            </a:r>
            <a:endParaRPr sz="1900"/>
          </a:p>
        </p:txBody>
      </p:sp>
      <p:sp>
        <p:nvSpPr>
          <p:cNvPr id="118" name="Google Shape;118;p18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Universal Grammar is a proposed set of innate grammatical principles shared by all humans.</a:t>
            </a:r>
            <a:endParaRPr sz="1900"/>
          </a:p>
        </p:txBody>
      </p:sp>
      <p:sp>
        <p:nvSpPr>
          <p:cNvPr id="119" name="Google Shape;119;p18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Serves as the foundation for all human languages.</a:t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5" name="Google Shape;125;p1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Evidence for UG</a:t>
            </a:r>
            <a:endParaRPr b="1" sz="18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7" name="Google Shape;127;p19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Instruction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Children acquire complex grammatical rules rapidly and with little explicit instruction.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Patterns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Language development follows similar patterns across different cultures and languages.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Similarities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There are fundamental structural similarities among the world's languages.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Language </a:t>
            </a:r>
            <a:r>
              <a:rPr lang="en" sz="3900"/>
              <a:t>Acquisition</a:t>
            </a:r>
            <a:r>
              <a:rPr lang="en" sz="3900"/>
              <a:t> Device (LAD)</a:t>
            </a:r>
            <a:endParaRPr sz="3900"/>
          </a:p>
        </p:txBody>
      </p:sp>
      <p:sp>
        <p:nvSpPr>
          <p:cNvPr id="133" name="Google Shape;133;p20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0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Enables children to generate and understand sentences they have never heard before.</a:t>
            </a:r>
            <a:endParaRPr sz="1900"/>
          </a:p>
        </p:txBody>
      </p:sp>
      <p:sp>
        <p:nvSpPr>
          <p:cNvPr id="137" name="Google Shape;137;p20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The LAD is a hypothetical brain mechanism pre-wired for language learning.</a:t>
            </a:r>
            <a:endParaRPr sz="1900"/>
          </a:p>
        </p:txBody>
      </p:sp>
      <p:sp>
        <p:nvSpPr>
          <p:cNvPr id="138" name="Google Shape;138;p20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It is equipped with the principles of Universal Grammar.</a:t>
            </a:r>
            <a:endParaRPr sz="1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44" name="Google Shape;144;p21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/>
        </p:nvSpPr>
        <p:spPr>
          <a:xfrm>
            <a:off x="2855550" y="687400"/>
            <a:ext cx="3588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Role in Language Development</a:t>
            </a:r>
            <a:endParaRPr b="1" sz="18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6" name="Google Shape;146;p21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Learning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Explains the ease and speed with which children learn language during early childhood.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Activation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Suggests that minimal exposure to language activates the LAD.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Grammatical Structures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Facilitates the acquisition of complex grammatical structures without formal instruction.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